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50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3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1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1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2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8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3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5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0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0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CC7B6-34A5-44A7-A980-8846185FA8B2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5617C-F8F5-4527-9B63-5DA394DF8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45028" y="2644685"/>
            <a:ext cx="7661856" cy="1325563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History of </a:t>
            </a:r>
            <a:r>
              <a:rPr lang="en-US" sz="7200" b="1" dirty="0" err="1"/>
              <a:t>J</a:t>
            </a:r>
            <a:r>
              <a:rPr lang="en-US" sz="7200" b="1" dirty="0" err="1" smtClean="0"/>
              <a:t>avascript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35253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Chrome: The Browser Revolution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42149" cy="4351338"/>
          </a:xfrm>
        </p:spPr>
        <p:txBody>
          <a:bodyPr/>
          <a:lstStyle/>
          <a:p>
            <a:r>
              <a:rPr lang="en-GB" dirty="0" smtClean="0"/>
              <a:t>After the </a:t>
            </a:r>
            <a:r>
              <a:rPr lang="en-GB" b="1" dirty="0" err="1" smtClean="0"/>
              <a:t>ECMAScript</a:t>
            </a:r>
            <a:r>
              <a:rPr lang="en-GB" b="1" dirty="0" smtClean="0"/>
              <a:t> standard</a:t>
            </a:r>
            <a:r>
              <a:rPr lang="en-GB" dirty="0" smtClean="0"/>
              <a:t> was established and web technologies started running smoothly, </a:t>
            </a:r>
            <a:r>
              <a:rPr lang="en-GB" b="1" dirty="0" smtClean="0"/>
              <a:t>Google Chrome</a:t>
            </a:r>
            <a:r>
              <a:rPr lang="en-GB" dirty="0" smtClean="0"/>
              <a:t> entered the market in </a:t>
            </a:r>
            <a:r>
              <a:rPr lang="en-GB" b="1" dirty="0" smtClean="0"/>
              <a:t>2008</a:t>
            </a:r>
            <a:r>
              <a:rPr lang="en-GB" dirty="0" smtClean="0"/>
              <a:t>. It aimed to provide </a:t>
            </a:r>
            <a:r>
              <a:rPr lang="en-GB" b="1" dirty="0" smtClean="0"/>
              <a:t>fast, simple, and secure browsing</a:t>
            </a:r>
            <a:r>
              <a:rPr lang="en-GB" dirty="0" smtClean="0"/>
              <a:t> and quickly became popular worldwide.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90" y="1825625"/>
            <a:ext cx="3901227" cy="2685189"/>
          </a:xfrm>
        </p:spPr>
      </p:pic>
    </p:spTree>
    <p:extLst>
      <p:ext uri="{BB962C8B-B14F-4D97-AF65-F5344CB8AC3E}">
        <p14:creationId xmlns:p14="http://schemas.microsoft.com/office/powerpoint/2010/main" val="3297130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V8 JavaScript Engine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67907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In 2008, Google introduced the </a:t>
            </a:r>
            <a:r>
              <a:rPr lang="en-GB" b="1" dirty="0" smtClean="0"/>
              <a:t>V8 JavaScript engine</a:t>
            </a:r>
            <a:r>
              <a:rPr lang="en-GB" dirty="0" smtClean="0"/>
              <a:t> with Chrome to drastically improve JavaScript performance. Unlike previous browsers, which </a:t>
            </a:r>
            <a:r>
              <a:rPr lang="en-GB" b="1" dirty="0" smtClean="0"/>
              <a:t>interpreted JavaScript line by line</a:t>
            </a:r>
            <a:r>
              <a:rPr lang="en-GB" dirty="0" smtClean="0"/>
              <a:t>, V8 </a:t>
            </a:r>
            <a:r>
              <a:rPr lang="en-GB" b="1" dirty="0" smtClean="0"/>
              <a:t>compiles the code directly into machine code</a:t>
            </a:r>
            <a:r>
              <a:rPr lang="en-GB" dirty="0" smtClean="0"/>
              <a:t>, making execution extremely fast. This allowed complex web applications to run smoothly and efficiently, setting a new standard for browser speed. The V8 engine also influenced other browsers, pushing them to optimize their JavaScript engines for better performance.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236" y="1825625"/>
            <a:ext cx="5181600" cy="3889191"/>
          </a:xfrm>
        </p:spPr>
      </p:pic>
    </p:spTree>
    <p:extLst>
      <p:ext uri="{BB962C8B-B14F-4D97-AF65-F5344CB8AC3E}">
        <p14:creationId xmlns:p14="http://schemas.microsoft.com/office/powerpoint/2010/main" val="401363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5" y="127336"/>
            <a:ext cx="10515600" cy="1325563"/>
          </a:xfrm>
        </p:spPr>
        <p:txBody>
          <a:bodyPr/>
          <a:lstStyle/>
          <a:p>
            <a:r>
              <a:rPr lang="en-GB" b="1" dirty="0" smtClean="0"/>
              <a:t>JavaScript Execution in V8 Engine</a:t>
            </a:r>
            <a:endParaRPr lang="en-US" b="1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New JavaScript code →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Interpreter (Ignition)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Interpreter converts code →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Bytecode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(initial run)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Frequently run / hot code →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TurboFan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Compiler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Compiler converts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bytecode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Optimized Machine Code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5: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 executes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machine code → super fast execution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6: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New / dynamic code →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 process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8" y="3236462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186363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 smtClean="0"/>
              <a:t>Node.js: JavaScript on the Server</a:t>
            </a:r>
            <a:endParaRPr lang="en-US" b="1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21699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After the </a:t>
            </a:r>
            <a:r>
              <a:rPr lang="en-GB" b="1" dirty="0" smtClean="0"/>
              <a:t>V8 engine</a:t>
            </a:r>
            <a:r>
              <a:rPr lang="en-GB" dirty="0" smtClean="0"/>
              <a:t> made JavaScript super fast in browsers, a clever developer </a:t>
            </a:r>
            <a:r>
              <a:rPr lang="en-GB" b="1" dirty="0" smtClean="0"/>
              <a:t>Ryan Dahl</a:t>
            </a:r>
            <a:r>
              <a:rPr lang="en-GB" dirty="0" smtClean="0"/>
              <a:t> in </a:t>
            </a:r>
            <a:r>
              <a:rPr lang="en-GB" b="1" dirty="0" smtClean="0"/>
              <a:t>2009</a:t>
            </a:r>
            <a:r>
              <a:rPr lang="en-GB" dirty="0" smtClean="0"/>
              <a:t> took V8 out of the browser and created </a:t>
            </a:r>
            <a:r>
              <a:rPr lang="en-GB" b="1" dirty="0" smtClean="0"/>
              <a:t>Node.js</a:t>
            </a:r>
            <a:r>
              <a:rPr lang="en-GB" dirty="0" smtClean="0"/>
              <a:t>. This allowed JavaScript to run </a:t>
            </a:r>
            <a:r>
              <a:rPr lang="en-GB" b="1" dirty="0" smtClean="0"/>
              <a:t>on the server</a:t>
            </a:r>
            <a:r>
              <a:rPr lang="en-GB" dirty="0" smtClean="0"/>
              <a:t>, opening the door for </a:t>
            </a:r>
            <a:r>
              <a:rPr lang="en-GB" b="1" dirty="0" smtClean="0"/>
              <a:t>backend development using JavaScript</a:t>
            </a:r>
            <a:r>
              <a:rPr lang="en-GB" dirty="0" smtClean="0"/>
              <a:t>. Node.js made it possible to build </a:t>
            </a:r>
            <a:r>
              <a:rPr lang="en-GB" b="1" dirty="0" smtClean="0"/>
              <a:t>fast, scalable, and efficient server-side applications</a:t>
            </a:r>
            <a:r>
              <a:rPr lang="en-GB" dirty="0" smtClean="0"/>
              <a:t> with the same language developers already used in the browser.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09" y="2276386"/>
            <a:ext cx="3234475" cy="3032919"/>
          </a:xfrm>
        </p:spPr>
      </p:pic>
    </p:spTree>
    <p:extLst>
      <p:ext uri="{BB962C8B-B14F-4D97-AF65-F5344CB8AC3E}">
        <p14:creationId xmlns:p14="http://schemas.microsoft.com/office/powerpoint/2010/main" val="262048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Netscape Navigator – 1990s Most Popular Browser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1951620"/>
            <a:ext cx="6462533" cy="4508500"/>
          </a:xfrm>
        </p:spPr>
        <p:txBody>
          <a:bodyPr>
            <a:normAutofit/>
          </a:bodyPr>
          <a:lstStyle/>
          <a:p>
            <a:r>
              <a:rPr lang="en-GB" dirty="0" smtClean="0"/>
              <a:t>In the 1990s, </a:t>
            </a:r>
            <a:r>
              <a:rPr lang="en-GB" b="1" dirty="0" smtClean="0"/>
              <a:t>Netscape Navigator</a:t>
            </a:r>
            <a:r>
              <a:rPr lang="en-GB" dirty="0" smtClean="0"/>
              <a:t> was the most powerful web browser, holding around </a:t>
            </a:r>
            <a:r>
              <a:rPr lang="en-GB" b="1" dirty="0" smtClean="0"/>
              <a:t>90% of the market share</a:t>
            </a:r>
            <a:r>
              <a:rPr lang="en-GB" dirty="0" smtClean="0"/>
              <a:t>. It displayed </a:t>
            </a:r>
            <a:r>
              <a:rPr lang="en-GB" b="1" dirty="0" smtClean="0"/>
              <a:t>static websites</a:t>
            </a:r>
            <a:r>
              <a:rPr lang="en-GB" dirty="0" smtClean="0"/>
              <a:t> and became the platform where </a:t>
            </a:r>
            <a:r>
              <a:rPr lang="en-GB" b="1" dirty="0" smtClean="0"/>
              <a:t>JavaScript’s story began</a:t>
            </a:r>
            <a:r>
              <a:rPr lang="en-GB" dirty="0" smtClean="0"/>
              <a:t>, marking the start of interactive and dynamic web pages.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02" y="1690688"/>
            <a:ext cx="3245476" cy="2912515"/>
          </a:xfrm>
        </p:spPr>
      </p:pic>
    </p:spTree>
    <p:extLst>
      <p:ext uri="{BB962C8B-B14F-4D97-AF65-F5344CB8AC3E}">
        <p14:creationId xmlns:p14="http://schemas.microsoft.com/office/powerpoint/2010/main" val="247370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96" y="0"/>
            <a:ext cx="6990567" cy="1600200"/>
          </a:xfrm>
        </p:spPr>
        <p:txBody>
          <a:bodyPr/>
          <a:lstStyle/>
          <a:p>
            <a:r>
              <a:rPr lang="en-GB" b="1" dirty="0" smtClean="0"/>
              <a:t>Before JavaScript – How Websites Worked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72" y="1925394"/>
            <a:ext cx="3927764" cy="4351713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85996" y="1748309"/>
            <a:ext cx="6307987" cy="3811588"/>
          </a:xfrm>
        </p:spPr>
        <p:txBody>
          <a:bodyPr>
            <a:noAutofit/>
          </a:bodyPr>
          <a:lstStyle/>
          <a:p>
            <a:r>
              <a:rPr lang="en-GB" sz="2400" dirty="0" smtClean="0"/>
              <a:t>Before JavaScript, websites were static. Users could not perform actions like calculations or form submissions directly in the browser. For every action, a request had to be sent to the server, which processed it using its programming languages and returned a new HTML page. Every request caused the page to reload, so website speed was slow.</a:t>
            </a:r>
          </a:p>
          <a:p>
            <a:r>
              <a:rPr lang="en-GB" sz="2400" b="1" dirty="0" smtClean="0"/>
              <a:t>Key Points:</a:t>
            </a:r>
            <a:endParaRPr lang="en-GB" sz="2400" dirty="0" smtClean="0"/>
          </a:p>
          <a:p>
            <a:r>
              <a:rPr lang="en-GB" sz="2400" dirty="0" smtClean="0"/>
              <a:t>Page reload required for every calculation</a:t>
            </a:r>
          </a:p>
          <a:p>
            <a:r>
              <a:rPr lang="en-GB" sz="2400" dirty="0" smtClean="0"/>
              <a:t>Browser did not process calculations</a:t>
            </a:r>
          </a:p>
          <a:p>
            <a:r>
              <a:rPr lang="en-GB" sz="2400" b="1" dirty="0" smtClean="0"/>
              <a:t>Example Link:</a:t>
            </a:r>
            <a:r>
              <a:rPr lang="en-GB" sz="2400" dirty="0" smtClean="0"/>
              <a:t> https://www.calculator.net/time-calculator.html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6232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7360" y="148107"/>
            <a:ext cx="6462533" cy="1600200"/>
          </a:xfrm>
        </p:spPr>
        <p:txBody>
          <a:bodyPr/>
          <a:lstStyle/>
          <a:p>
            <a:r>
              <a:rPr lang="en-GB" b="1" dirty="0" smtClean="0">
                <a:solidFill>
                  <a:srgbClr val="002060"/>
                </a:solidFill>
              </a:rPr>
              <a:t>After JavaScript – How Websites Work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20" y="1544200"/>
            <a:ext cx="4360882" cy="4873625"/>
          </a:xfrm>
        </p:spPr>
      </p:pic>
      <p:sp>
        <p:nvSpPr>
          <p:cNvPr id="6" name="Content Placeholder 5"/>
          <p:cNvSpPr>
            <a:spLocks noGrp="1"/>
          </p:cNvSpPr>
          <p:nvPr>
            <p:ph type="body" sz="half" idx="2"/>
          </p:nvPr>
        </p:nvSpPr>
        <p:spPr>
          <a:xfrm>
            <a:off x="247359" y="2088099"/>
            <a:ext cx="7119355" cy="3811588"/>
          </a:xfrm>
        </p:spPr>
        <p:txBody>
          <a:bodyPr>
            <a:noAutofit/>
          </a:bodyPr>
          <a:lstStyle/>
          <a:p>
            <a:r>
              <a:rPr lang="en-GB" sz="2400" dirty="0" smtClean="0"/>
              <a:t>After JavaScript, websites became dynamic and interactive. Users can perform actions like calculations or form submissions </a:t>
            </a:r>
            <a:r>
              <a:rPr lang="en-GB" sz="2400" b="1" dirty="0" smtClean="0"/>
              <a:t>directly in the browser</a:t>
            </a:r>
            <a:r>
              <a:rPr lang="en-GB" sz="2400" dirty="0" smtClean="0"/>
              <a:t> without sending requests to the server. Results appear instantly and the page </a:t>
            </a:r>
            <a:r>
              <a:rPr lang="en-GB" sz="2400" b="1" dirty="0" smtClean="0"/>
              <a:t>does not reload</a:t>
            </a:r>
            <a:r>
              <a:rPr lang="en-GB" sz="2400" dirty="0" smtClean="0"/>
              <a:t>, making websites faster and smoother.</a:t>
            </a:r>
          </a:p>
          <a:p>
            <a:r>
              <a:rPr lang="en-GB" sz="2400" b="1" dirty="0" smtClean="0"/>
              <a:t>Key Points:</a:t>
            </a:r>
            <a:endParaRPr lang="en-GB" sz="2400" dirty="0" smtClean="0"/>
          </a:p>
          <a:p>
            <a:r>
              <a:rPr lang="en-GB" sz="2400" dirty="0" smtClean="0"/>
              <a:t>Instant actions in the browser without page reload</a:t>
            </a:r>
          </a:p>
          <a:p>
            <a:r>
              <a:rPr lang="en-GB" sz="2400" dirty="0" smtClean="0"/>
              <a:t>Calculations and form validations happen </a:t>
            </a:r>
            <a:r>
              <a:rPr lang="en-GB" sz="2400" b="1" dirty="0" smtClean="0"/>
              <a:t>directly in the browser</a:t>
            </a:r>
            <a:endParaRPr lang="en-GB" sz="2400" dirty="0" smtClean="0"/>
          </a:p>
          <a:p>
            <a:r>
              <a:rPr lang="en-US" sz="2400" b="1" dirty="0" smtClean="0"/>
              <a:t>Example Link:</a:t>
            </a:r>
            <a:r>
              <a:rPr lang="en-US" sz="2400" dirty="0" smtClean="0"/>
              <a:t> https://www.calculatehours.com/Time_Calculator.html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37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The Vision Behind Browser-Side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93099" cy="4351338"/>
          </a:xfrm>
        </p:spPr>
        <p:txBody>
          <a:bodyPr/>
          <a:lstStyle/>
          <a:p>
            <a:r>
              <a:rPr lang="en-GB" dirty="0" smtClean="0"/>
              <a:t>Netscape’s founder, </a:t>
            </a:r>
            <a:r>
              <a:rPr lang="en-GB" b="1" dirty="0" smtClean="0"/>
              <a:t>Marc Andreessen</a:t>
            </a:r>
            <a:r>
              <a:rPr lang="en-GB" dirty="0" smtClean="0"/>
              <a:t>, had an idea to create a language that could </a:t>
            </a:r>
            <a:r>
              <a:rPr lang="en-GB" b="1" dirty="0" smtClean="0"/>
              <a:t>run directly in the browser</a:t>
            </a:r>
            <a:r>
              <a:rPr lang="en-GB" dirty="0" smtClean="0"/>
              <a:t>, allowing users to interact with web pages </a:t>
            </a:r>
            <a:r>
              <a:rPr lang="en-GB" b="1" dirty="0" smtClean="0"/>
              <a:t>without sending every action to the server</a:t>
            </a:r>
            <a:r>
              <a:rPr lang="en-GB" dirty="0" smtClean="0"/>
              <a:t>. This vision paved the way for the development of </a:t>
            </a:r>
            <a:r>
              <a:rPr lang="en-GB" b="1" dirty="0" smtClean="0"/>
              <a:t>browser-side programming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127" y="1825625"/>
            <a:ext cx="3223213" cy="4351338"/>
          </a:xfrm>
        </p:spPr>
      </p:pic>
    </p:spTree>
    <p:extLst>
      <p:ext uri="{BB962C8B-B14F-4D97-AF65-F5344CB8AC3E}">
        <p14:creationId xmlns:p14="http://schemas.microsoft.com/office/powerpoint/2010/main" val="90829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Birth of JavaScript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64121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To turn his idea into reality, Netscape’s founder </a:t>
            </a:r>
            <a:r>
              <a:rPr lang="en-GB" b="1" dirty="0" smtClean="0"/>
              <a:t>Marc Andreessen hired Brendan </a:t>
            </a:r>
            <a:r>
              <a:rPr lang="en-GB" b="1" dirty="0" err="1" smtClean="0"/>
              <a:t>Eich</a:t>
            </a:r>
            <a:r>
              <a:rPr lang="en-GB" dirty="0" smtClean="0"/>
              <a:t> to create a language that could run directly in the browser. Brendan </a:t>
            </a:r>
            <a:r>
              <a:rPr lang="en-GB" dirty="0" err="1" smtClean="0"/>
              <a:t>Eich</a:t>
            </a:r>
            <a:r>
              <a:rPr lang="en-GB" dirty="0" smtClean="0"/>
              <a:t> successfully built this language in a very short time, laying the foundation for interactive web development.</a:t>
            </a:r>
          </a:p>
          <a:p>
            <a:r>
              <a:rPr lang="en-GB" b="1" dirty="0" smtClean="0"/>
              <a:t>Key Points:</a:t>
            </a:r>
            <a:endParaRPr lang="en-GB" dirty="0" smtClean="0"/>
          </a:p>
          <a:p>
            <a:r>
              <a:rPr lang="en-GB" b="1" dirty="0" smtClean="0"/>
              <a:t>Brendan </a:t>
            </a:r>
            <a:r>
              <a:rPr lang="en-GB" b="1" dirty="0" err="1" smtClean="0"/>
              <a:t>Eich</a:t>
            </a:r>
            <a:r>
              <a:rPr lang="en-GB" b="1" dirty="0" smtClean="0"/>
              <a:t> hired by Netscape in 1995</a:t>
            </a:r>
            <a:endParaRPr lang="en-GB" dirty="0" smtClean="0"/>
          </a:p>
          <a:p>
            <a:r>
              <a:rPr lang="en-GB" dirty="0" smtClean="0"/>
              <a:t>Task: Develop a </a:t>
            </a:r>
            <a:r>
              <a:rPr lang="en-GB" b="1" dirty="0" smtClean="0"/>
              <a:t>browser-side programming language</a:t>
            </a:r>
            <a:endParaRPr lang="en-GB" dirty="0" smtClean="0"/>
          </a:p>
          <a:p>
            <a:r>
              <a:rPr lang="en-GB" dirty="0" smtClean="0"/>
              <a:t>Language created in just </a:t>
            </a:r>
            <a:r>
              <a:rPr lang="en-GB" b="1" dirty="0" smtClean="0"/>
              <a:t>10 days</a:t>
            </a:r>
            <a:endParaRPr lang="en-GB" dirty="0" smtClean="0"/>
          </a:p>
          <a:p>
            <a:r>
              <a:rPr lang="en-GB" b="1" dirty="0" smtClean="0"/>
              <a:t>Originally named Mocha</a:t>
            </a:r>
            <a:endParaRPr lang="en-GB" dirty="0" smtClean="0"/>
          </a:p>
          <a:p>
            <a:r>
              <a:rPr lang="en-GB" dirty="0" smtClean="0"/>
              <a:t>Renamed to </a:t>
            </a:r>
            <a:r>
              <a:rPr lang="en-GB" b="1" dirty="0" err="1" smtClean="0"/>
              <a:t>LiveScript</a:t>
            </a:r>
            <a:endParaRPr lang="en-GB" dirty="0" smtClean="0"/>
          </a:p>
          <a:p>
            <a:r>
              <a:rPr lang="en-GB" dirty="0" smtClean="0"/>
              <a:t>Finally released as </a:t>
            </a:r>
            <a:r>
              <a:rPr lang="en-GB" b="1" dirty="0" smtClean="0"/>
              <a:t>JavaScript</a:t>
            </a:r>
            <a:endParaRPr lang="en-GB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825625"/>
            <a:ext cx="3448050" cy="3866871"/>
          </a:xfrm>
        </p:spPr>
      </p:pic>
    </p:spTree>
    <p:extLst>
      <p:ext uri="{BB962C8B-B14F-4D97-AF65-F5344CB8AC3E}">
        <p14:creationId xmlns:p14="http://schemas.microsoft.com/office/powerpoint/2010/main" val="216643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JavaScript: The Browser Wars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077" y="1825625"/>
            <a:ext cx="616426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After JavaScript was introduced by Netscape and quickly became popular, </a:t>
            </a:r>
            <a:r>
              <a:rPr lang="en-GB" b="1" dirty="0" smtClean="0"/>
              <a:t>Microsoft entered the browser market</a:t>
            </a:r>
            <a:r>
              <a:rPr lang="en-GB" dirty="0" smtClean="0"/>
              <a:t> by launching </a:t>
            </a:r>
            <a:r>
              <a:rPr lang="en-GB" b="1" dirty="0" smtClean="0"/>
              <a:t>Internet Explorer</a:t>
            </a:r>
            <a:r>
              <a:rPr lang="en-GB" dirty="0" smtClean="0"/>
              <a:t>. To compete with JavaScript, Microsoft created its own version called </a:t>
            </a:r>
            <a:r>
              <a:rPr lang="en-GB" b="1" dirty="0" err="1" smtClean="0"/>
              <a:t>JScript</a:t>
            </a:r>
            <a:r>
              <a:rPr lang="en-GB" dirty="0" smtClean="0"/>
              <a:t>, which behaved slightly differently. This competition started the famous </a:t>
            </a:r>
            <a:r>
              <a:rPr lang="en-GB" b="1" dirty="0" smtClean="0"/>
              <a:t>“Browser Wars.”</a:t>
            </a:r>
            <a:r>
              <a:rPr lang="en-GB" dirty="0" smtClean="0"/>
              <a:t> As Microsoft aggressively pushed Internet Explorer, </a:t>
            </a:r>
            <a:r>
              <a:rPr lang="en-GB" b="1" dirty="0" smtClean="0"/>
              <a:t>Netscape came under serious pressure</a:t>
            </a:r>
            <a:r>
              <a:rPr lang="en-GB" dirty="0" smtClean="0"/>
              <a:t>, struggling to maintain its dominance in the browser market.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2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580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JavaScript Becomes a Standard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60335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When Microsoft introduced its own scripting language, </a:t>
            </a:r>
            <a:r>
              <a:rPr lang="en-GB" b="1" dirty="0" smtClean="0"/>
              <a:t>Netscape became concerned</a:t>
            </a:r>
            <a:r>
              <a:rPr lang="en-GB" dirty="0" smtClean="0"/>
              <a:t> about JavaScript’s future. To avoid conflicts and protect the language, Netscape took JavaScript to </a:t>
            </a:r>
            <a:r>
              <a:rPr lang="en-GB" b="1" dirty="0" smtClean="0"/>
              <a:t>ECMA</a:t>
            </a:r>
            <a:r>
              <a:rPr lang="en-GB" dirty="0" smtClean="0"/>
              <a:t>, an international organization that creates </a:t>
            </a:r>
            <a:r>
              <a:rPr lang="en-GB" b="1" dirty="0" smtClean="0"/>
              <a:t>computer and technology standards</a:t>
            </a:r>
            <a:r>
              <a:rPr lang="en-GB" dirty="0" smtClean="0"/>
              <a:t>. ECMA standardized JavaScript under the name </a:t>
            </a:r>
            <a:r>
              <a:rPr lang="en-GB" b="1" dirty="0" err="1" smtClean="0"/>
              <a:t>ECMAScript</a:t>
            </a:r>
            <a:r>
              <a:rPr lang="en-GB" dirty="0" smtClean="0"/>
              <a:t>, making it consistent across all browsers.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06" y="1825625"/>
            <a:ext cx="3773309" cy="2729975"/>
          </a:xfrm>
        </p:spPr>
      </p:pic>
    </p:spTree>
    <p:extLst>
      <p:ext uri="{BB962C8B-B14F-4D97-AF65-F5344CB8AC3E}">
        <p14:creationId xmlns:p14="http://schemas.microsoft.com/office/powerpoint/2010/main" val="65223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The Decline of Internet Explorer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80786" cy="435133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After </a:t>
            </a:r>
            <a:r>
              <a:rPr lang="en-GB" b="1" dirty="0" smtClean="0"/>
              <a:t>ECMA standardized JavaScript as </a:t>
            </a:r>
            <a:r>
              <a:rPr lang="en-GB" b="1" dirty="0" err="1" smtClean="0"/>
              <a:t>ECMAScript</a:t>
            </a:r>
            <a:r>
              <a:rPr lang="en-GB" dirty="0" smtClean="0"/>
              <a:t>, most developers and browsers started following this standard. However, </a:t>
            </a:r>
            <a:r>
              <a:rPr lang="en-GB" b="1" dirty="0" smtClean="0"/>
              <a:t>Microsoft initially refused to fully adopt it</a:t>
            </a:r>
            <a:r>
              <a:rPr lang="en-GB" dirty="0" smtClean="0"/>
              <a:t> and continued using its own approach in Internet Explorer. Over time, JavaScript evolved rapidly with many new features that Internet Explorer could not support. As a result, Microsoft eventually </a:t>
            </a:r>
            <a:r>
              <a:rPr lang="en-GB" b="1" dirty="0" smtClean="0"/>
              <a:t>discontinued Internet Explorer</a:t>
            </a:r>
            <a:r>
              <a:rPr lang="en-GB" dirty="0" smtClean="0"/>
              <a:t>, ending its resistance to modern JavaScript standards.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670" y="1941534"/>
            <a:ext cx="4023709" cy="3506229"/>
          </a:xfrm>
        </p:spPr>
      </p:pic>
    </p:spTree>
    <p:extLst>
      <p:ext uri="{BB962C8B-B14F-4D97-AF65-F5344CB8AC3E}">
        <p14:creationId xmlns:p14="http://schemas.microsoft.com/office/powerpoint/2010/main" val="3665532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842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History of Javascript</vt:lpstr>
      <vt:lpstr>Netscape Navigator – 1990s Most Popular Browser</vt:lpstr>
      <vt:lpstr>Before JavaScript – How Websites Worked</vt:lpstr>
      <vt:lpstr>After JavaScript – How Websites Work</vt:lpstr>
      <vt:lpstr>The Vision Behind Browser-Side Programming</vt:lpstr>
      <vt:lpstr>The Birth of JavaScript</vt:lpstr>
      <vt:lpstr>After JavaScript: The Browser Wars Begin</vt:lpstr>
      <vt:lpstr>JavaScript Becomes a Standard</vt:lpstr>
      <vt:lpstr>The Decline of Internet Explorer</vt:lpstr>
      <vt:lpstr>Chrome: The Browser Revolution</vt:lpstr>
      <vt:lpstr>V8 JavaScript Engine</vt:lpstr>
      <vt:lpstr>JavaScript Execution in V8 Engine</vt:lpstr>
      <vt:lpstr>Node.js: JavaScript on the Server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Javascript</dc:title>
  <dc:creator>Marhaba</dc:creator>
  <cp:lastModifiedBy>Marhaba</cp:lastModifiedBy>
  <cp:revision>12</cp:revision>
  <dcterms:created xsi:type="dcterms:W3CDTF">2026-02-02T12:28:12Z</dcterms:created>
  <dcterms:modified xsi:type="dcterms:W3CDTF">2026-02-02T17:43:19Z</dcterms:modified>
</cp:coreProperties>
</file>